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1"/>
    <p:sldMasterId id="2147483688" r:id="rId2"/>
  </p:sldMasterIdLst>
  <p:notesMasterIdLst>
    <p:notesMasterId r:id="rId18"/>
  </p:notesMasterIdLst>
  <p:sldIdLst>
    <p:sldId id="360" r:id="rId3"/>
    <p:sldId id="361" r:id="rId4"/>
    <p:sldId id="363" r:id="rId5"/>
    <p:sldId id="373" r:id="rId6"/>
    <p:sldId id="364" r:id="rId7"/>
    <p:sldId id="365" r:id="rId8"/>
    <p:sldId id="369" r:id="rId9"/>
    <p:sldId id="370" r:id="rId10"/>
    <p:sldId id="375" r:id="rId11"/>
    <p:sldId id="376" r:id="rId12"/>
    <p:sldId id="377" r:id="rId13"/>
    <p:sldId id="378" r:id="rId14"/>
    <p:sldId id="379" r:id="rId15"/>
    <p:sldId id="380" r:id="rId16"/>
    <p:sldId id="366" r:id="rId17"/>
  </p:sldIdLst>
  <p:sldSz cx="9144000" cy="5143500" type="screen16x9"/>
  <p:notesSz cx="6797675" cy="9928225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DSV" initials="J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2779" autoAdjust="0"/>
  </p:normalViewPr>
  <p:slideViewPr>
    <p:cSldViewPr snapToGrid="0" snapToObjects="1">
      <p:cViewPr varScale="1">
        <p:scale>
          <a:sx n="106" d="100"/>
          <a:sy n="106" d="100"/>
        </p:scale>
        <p:origin x="108" y="5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66" y="9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3" d="100"/>
          <a:sy n="63" d="100"/>
        </p:scale>
        <p:origin x="-249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C9697-E95F-2C4D-A634-B8C9218D8E98}" type="datetimeFigureOut">
              <a:rPr lang="es-ES" smtClean="0"/>
              <a:pPr/>
              <a:t>05/12/2019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66958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09597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179"/>
            <a:ext cx="9144000" cy="5140757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742482" y="502566"/>
            <a:ext cx="4268232" cy="1268890"/>
          </a:xfrm>
        </p:spPr>
        <p:txBody>
          <a:bodyPr/>
          <a:lstStyle>
            <a:lvl1pPr algn="r">
              <a:defRPr b="1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0" hasCustomPrompt="1"/>
          </p:nvPr>
        </p:nvSpPr>
        <p:spPr>
          <a:xfrm>
            <a:off x="5935077" y="1792181"/>
            <a:ext cx="3068906" cy="292894"/>
          </a:xfrm>
        </p:spPr>
        <p:txBody>
          <a:bodyPr/>
          <a:lstStyle>
            <a:lvl1pPr algn="r">
              <a:defRPr sz="1800">
                <a:solidFill>
                  <a:srgbClr val="BDF395"/>
                </a:solidFill>
              </a:defRPr>
            </a:lvl1pPr>
          </a:lstStyle>
          <a:p>
            <a:pPr lvl="0"/>
            <a:r>
              <a:rPr lang="es-ES" dirty="0" smtClean="0"/>
              <a:t>16 de agosto de 2018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70493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075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2676" y="1939160"/>
            <a:ext cx="6167471" cy="1302675"/>
          </a:xfrm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  <a:normAutofit/>
          </a:bodyPr>
          <a:lstStyle>
            <a:lvl1pPr>
              <a:defRPr lang="es-MX"/>
            </a:lvl1pPr>
          </a:lstStyle>
          <a:p>
            <a:pPr lvl="0" algn="ctr" defTabSz="641909">
              <a:lnSpc>
                <a:spcPct val="85000"/>
              </a:lnSpc>
            </a:pPr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2676" y="3441859"/>
            <a:ext cx="6167471" cy="1125855"/>
          </a:xfrm>
        </p:spPr>
        <p:txBody>
          <a:bodyPr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A7ADA925-A407-4C6D-8144-D1F4981CADEB}" type="datetimeFigureOut">
              <a:rPr lang="es-MX" smtClean="0"/>
              <a:t>05/12/2019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739"/>
            <a:ext cx="30861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DC311AF0-0393-4D2E-B599-72AEFE783EE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87705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079" y="769569"/>
            <a:ext cx="2948940" cy="1091046"/>
          </a:xfrm>
        </p:spPr>
        <p:txBody>
          <a:bodyPr anchor="b">
            <a:normAutofit/>
          </a:bodyPr>
          <a:lstStyle>
            <a:lvl1pPr>
              <a:defRPr sz="2500"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629" y="1054969"/>
            <a:ext cx="4629150" cy="382554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079" y="2045118"/>
            <a:ext cx="2948940" cy="2835393"/>
          </a:xfrm>
        </p:spPr>
        <p:txBody>
          <a:bodyPr/>
          <a:lstStyle>
            <a:lvl1pPr marL="0" indent="0">
              <a:buNone/>
              <a:defRPr sz="1400"/>
            </a:lvl1pPr>
            <a:lvl2pPr marL="411480" indent="0">
              <a:buNone/>
              <a:defRPr sz="1300"/>
            </a:lvl2pPr>
            <a:lvl3pPr marL="822960" indent="0">
              <a:buNone/>
              <a:defRPr sz="110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82864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079" y="706334"/>
            <a:ext cx="2948940" cy="1165901"/>
          </a:xfrm>
        </p:spPr>
        <p:txBody>
          <a:bodyPr anchor="b">
            <a:normAutofit/>
          </a:bodyPr>
          <a:lstStyle>
            <a:lvl1pPr>
              <a:defRPr sz="2500"/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629" y="994709"/>
            <a:ext cx="4629150" cy="3730741"/>
          </a:xfrm>
        </p:spPr>
        <p:txBody>
          <a:bodyPr/>
          <a:lstStyle>
            <a:lvl1pPr marL="0" indent="0">
              <a:buNone/>
              <a:defRPr sz="2900"/>
            </a:lvl1pPr>
            <a:lvl2pPr marL="411480" indent="0">
              <a:buNone/>
              <a:defRPr sz="2500"/>
            </a:lvl2pPr>
            <a:lvl3pPr marL="822960" indent="0">
              <a:buNone/>
              <a:defRPr sz="220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es-ES" smtClean="0"/>
              <a:t>Haga clic en el icono para agregar una imagen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079" y="1953819"/>
            <a:ext cx="2948940" cy="2777345"/>
          </a:xfrm>
        </p:spPr>
        <p:txBody>
          <a:bodyPr/>
          <a:lstStyle>
            <a:lvl1pPr marL="0" indent="0">
              <a:buNone/>
              <a:defRPr sz="1400"/>
            </a:lvl1pPr>
            <a:lvl2pPr marL="411480" indent="0">
              <a:buNone/>
              <a:defRPr sz="1300"/>
            </a:lvl2pPr>
            <a:lvl3pPr marL="822960" indent="0">
              <a:buNone/>
              <a:defRPr sz="110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39777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460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867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25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282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938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075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12135" y="1754505"/>
            <a:ext cx="6167471" cy="1791653"/>
          </a:xfrm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  <a:normAutofit/>
          </a:bodyPr>
          <a:lstStyle>
            <a:lvl1pPr>
              <a:defRPr lang="es-MX" dirty="0"/>
            </a:lvl1pPr>
          </a:lstStyle>
          <a:p>
            <a:pPr lvl="0" algn="ctr" defTabSz="641909">
              <a:lnSpc>
                <a:spcPct val="85000"/>
              </a:lnSpc>
            </a:pPr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12135" y="3474721"/>
            <a:ext cx="6167471" cy="649538"/>
          </a:xfrm>
        </p:spPr>
        <p:txBody>
          <a:bodyPr/>
          <a:lstStyle>
            <a:lvl1pPr marL="0" indent="0" algn="ctr">
              <a:buNone/>
              <a:defRPr sz="220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00"/>
            </a:lvl3pPr>
            <a:lvl4pPr marL="1234440" indent="0" algn="ctr">
              <a:buNone/>
              <a:defRPr sz="1400"/>
            </a:lvl4pPr>
            <a:lvl5pPr marL="1645920" indent="0" algn="ctr">
              <a:buNone/>
              <a:defRPr sz="1400"/>
            </a:lvl5pPr>
            <a:lvl6pPr marL="2057400" indent="0" algn="ctr">
              <a:buNone/>
              <a:defRPr sz="1400"/>
            </a:lvl6pPr>
            <a:lvl7pPr marL="2468880" indent="0" algn="ctr">
              <a:buNone/>
              <a:defRPr sz="1400"/>
            </a:lvl7pPr>
            <a:lvl8pPr marL="2880360" indent="0" algn="ctr">
              <a:buNone/>
              <a:defRPr sz="1400"/>
            </a:lvl8pPr>
            <a:lvl9pPr marL="3291840" indent="0" algn="ctr">
              <a:buNone/>
              <a:defRPr sz="14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A7ADA925-A407-4C6D-8144-D1F4981CADEB}" type="datetimeFigureOut">
              <a:rPr lang="es-MX" smtClean="0"/>
              <a:t>05/12/2019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739"/>
            <a:ext cx="30861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DC311AF0-0393-4D2E-B599-72AEFE783EE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0559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0"/>
          </p:nvPr>
        </p:nvSpPr>
        <p:spPr>
          <a:xfrm>
            <a:off x="930117" y="1360170"/>
            <a:ext cx="7599521" cy="342042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42883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: SOLO 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4360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: SOLO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sz="quarter" idx="10"/>
          </p:nvPr>
        </p:nvSpPr>
        <p:spPr>
          <a:xfrm>
            <a:off x="930117" y="822962"/>
            <a:ext cx="7599521" cy="404323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92224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: 2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0"/>
          </p:nvPr>
        </p:nvSpPr>
        <p:spPr>
          <a:xfrm>
            <a:off x="930117" y="1360170"/>
            <a:ext cx="3721397" cy="344900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11"/>
          </p:nvPr>
        </p:nvSpPr>
        <p:spPr>
          <a:xfrm>
            <a:off x="4787742" y="1345883"/>
            <a:ext cx="3741896" cy="346329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33338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: 2 FIL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0"/>
          </p:nvPr>
        </p:nvSpPr>
        <p:spPr>
          <a:xfrm>
            <a:off x="565337" y="1360170"/>
            <a:ext cx="8379879" cy="210341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11"/>
          </p:nvPr>
        </p:nvSpPr>
        <p:spPr>
          <a:xfrm>
            <a:off x="565337" y="3574562"/>
            <a:ext cx="8379879" cy="1234610"/>
          </a:xfrm>
        </p:spPr>
        <p:txBody>
          <a:bodyPr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41032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: DESCRIPC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11"/>
          </p:nvPr>
        </p:nvSpPr>
        <p:spPr>
          <a:xfrm>
            <a:off x="207529" y="3914427"/>
            <a:ext cx="8787782" cy="1102052"/>
          </a:xfrm>
          <a:gradFill flip="none" rotWithShape="1">
            <a:gsLst>
              <a:gs pos="0">
                <a:schemeClr val="bg1"/>
              </a:gs>
              <a:gs pos="74000">
                <a:schemeClr val="bg1">
                  <a:lumMod val="85000"/>
                </a:schemeClr>
              </a:gs>
              <a:gs pos="89613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</p:spPr>
        <p:txBody>
          <a:bodyPr/>
          <a:lstStyle>
            <a:lvl1pPr>
              <a:lnSpc>
                <a:spcPct val="100000"/>
              </a:lnSpc>
              <a:defRPr sz="1400"/>
            </a:lvl1pPr>
            <a:lvl2pPr>
              <a:lnSpc>
                <a:spcPct val="100000"/>
              </a:lnSpc>
              <a:defRPr sz="14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400"/>
            </a:lvl4pPr>
            <a:lvl5pPr>
              <a:lnSpc>
                <a:spcPct val="100000"/>
              </a:lnSpc>
              <a:defRPr sz="14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13503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861423"/>
            <a:ext cx="7886700" cy="407307"/>
          </a:xfrm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  <a:normAutofit/>
          </a:bodyPr>
          <a:lstStyle>
            <a:lvl1pPr>
              <a:defRPr lang="es-MX" sz="3200"/>
            </a:lvl1pPr>
          </a:lstStyle>
          <a:p>
            <a:pPr lvl="0" algn="ctr" defTabSz="641909">
              <a:lnSpc>
                <a:spcPct val="85000"/>
              </a:lnSpc>
            </a:pPr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>
            <a:lvl1pPr>
              <a:defRPr lang="es-ES" dirty="0" smtClean="0"/>
            </a:lvl1pPr>
            <a:lvl2pPr>
              <a:defRPr lang="es-ES" dirty="0" smtClean="0"/>
            </a:lvl2pPr>
            <a:lvl3pPr>
              <a:defRPr lang="es-ES" dirty="0" smtClean="0"/>
            </a:lvl3pPr>
            <a:lvl4pPr>
              <a:defRPr lang="es-ES" dirty="0" smtClean="0"/>
            </a:lvl4pPr>
            <a:lvl5pPr>
              <a:defRPr lang="es-MX" dirty="0"/>
            </a:lvl5pPr>
          </a:lstStyle>
          <a:p>
            <a:pPr marL="64191" lvl="0" indent="-64191" defTabSz="641909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 smtClean="0"/>
              <a:t>Haga clic para modificar el estilo de texto del patrón</a:t>
            </a:r>
          </a:p>
          <a:p>
            <a:pPr marL="64191" lvl="1" indent="-64191" defTabSz="641909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 smtClean="0"/>
              <a:t>Segundo nivel</a:t>
            </a:r>
          </a:p>
          <a:p>
            <a:pPr marL="64191" lvl="2" indent="-64191" defTabSz="641909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 smtClean="0"/>
              <a:t>Tercer nivel</a:t>
            </a:r>
          </a:p>
          <a:p>
            <a:pPr marL="64191" lvl="3" indent="-64191" defTabSz="641909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 smtClean="0"/>
              <a:t>Cuarto nivel</a:t>
            </a:r>
          </a:p>
          <a:p>
            <a:pPr marL="64191" lvl="4" indent="-64191" defTabSz="641909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D0198967-9CD8-9847-BA0D-40D44DA65902}" type="datetimeFigureOut">
              <a:rPr lang="es-ES" smtClean="0"/>
              <a:pPr/>
              <a:t>05/12/2019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739"/>
            <a:ext cx="30861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48336F8C-7F43-7A41-9E1A-DB55A98225B2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54728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930311" y="565335"/>
            <a:ext cx="6254488" cy="683862"/>
          </a:xfrm>
          <a:prstGeom prst="rect">
            <a:avLst/>
          </a:prstGeom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s-ES_tradnl" altLang="es-MX" dirty="0" smtClean="0"/>
              <a:t>Clic para editar título</a:t>
            </a:r>
            <a:endParaRPr lang="es-ES" altLang="es-MX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930310" y="1388298"/>
            <a:ext cx="7687121" cy="34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MX" dirty="0"/>
              <a:t>Haga clic para modificar el estilo de texto del patrón</a:t>
            </a:r>
          </a:p>
          <a:p>
            <a:pPr lvl="1"/>
            <a:r>
              <a:rPr lang="es-ES_tradnl" altLang="es-MX" dirty="0"/>
              <a:t>Segundo nivel</a:t>
            </a:r>
          </a:p>
          <a:p>
            <a:pPr lvl="2"/>
            <a:r>
              <a:rPr lang="es-ES_tradnl" altLang="es-MX" dirty="0"/>
              <a:t>Tercer nivel</a:t>
            </a:r>
          </a:p>
          <a:p>
            <a:pPr lvl="3"/>
            <a:r>
              <a:rPr lang="es-ES_tradnl" altLang="es-MX" dirty="0"/>
              <a:t>Cuarto nivel</a:t>
            </a:r>
          </a:p>
          <a:p>
            <a:pPr lvl="4"/>
            <a:r>
              <a:rPr lang="es-ES_tradnl" altLang="es-MX" dirty="0"/>
              <a:t>Quinto nivel</a:t>
            </a:r>
            <a:endParaRPr lang="es-ES" altLang="es-MX" dirty="0"/>
          </a:p>
        </p:txBody>
      </p:sp>
    </p:spTree>
    <p:extLst>
      <p:ext uri="{BB962C8B-B14F-4D97-AF65-F5344CB8AC3E}">
        <p14:creationId xmlns:p14="http://schemas.microsoft.com/office/powerpoint/2010/main" val="1111782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txStyles>
    <p:titleStyle>
      <a:lvl1pPr algn="l" defTabSz="641909" rtl="0" eaLnBrk="1" latinLnBrk="0" hangingPunct="1">
        <a:lnSpc>
          <a:spcPct val="85000"/>
        </a:lnSpc>
        <a:spcBef>
          <a:spcPct val="0"/>
        </a:spcBef>
        <a:buNone/>
        <a:defRPr sz="2900" b="1" kern="1200" spc="-35" baseline="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64191" indent="-64191" algn="l" defTabSz="641909" rtl="0" eaLnBrk="1" latinLnBrk="0" hangingPunct="1">
        <a:lnSpc>
          <a:spcPct val="90000"/>
        </a:lnSpc>
        <a:spcBef>
          <a:spcPts val="842"/>
        </a:spcBef>
        <a:spcAft>
          <a:spcPts val="14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69601" indent="-128381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397984" indent="-128381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26365" indent="-128381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54747" indent="-128381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772200" indent="-160477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12600" indent="-160477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053000" indent="-160477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193400" indent="-160477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0954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1909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2863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3818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4772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5726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6681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7635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4320"/>
            <a:ext cx="7886700" cy="994410"/>
          </a:xfrm>
          <a:prstGeom prst="rect">
            <a:avLst/>
          </a:prstGeom>
        </p:spPr>
        <p:txBody>
          <a:bodyPr vert="horz" wrap="square" lIns="82295" tIns="41148" rIns="82295" bIns="41148" numCol="1" anchor="ctr" anchorCtr="0" compatLnSpc="1">
            <a:prstTxWarp prst="textNoShape">
              <a:avLst/>
            </a:prstTxWarp>
            <a:normAutofit/>
          </a:bodyPr>
          <a:lstStyle/>
          <a:p>
            <a:pPr lvl="0" algn="ctr" defTabSz="641903">
              <a:lnSpc>
                <a:spcPct val="85000"/>
              </a:lnSpc>
            </a:pPr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8743"/>
            <a:ext cx="7886700" cy="326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41148" rIns="82295" bIns="41148" numCol="1" anchor="t" anchorCtr="0" compatLnSpc="1">
            <a:prstTxWarp prst="textNoShape">
              <a:avLst/>
            </a:prstTxWarp>
          </a:bodyPr>
          <a:lstStyle/>
          <a:p>
            <a:pPr marL="64191" lvl="0" indent="-64191" defTabSz="641903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/>
              <a:t>Haga clic para modificar el estilo de texto del patrón</a:t>
            </a:r>
          </a:p>
          <a:p>
            <a:pPr marL="269599" lvl="1" indent="-128380" defTabSz="641903">
              <a:spcBef>
                <a:spcPts val="140"/>
              </a:spcBef>
              <a:spcAft>
                <a:spcPts val="281"/>
              </a:spcAft>
              <a:buClr>
                <a:schemeClr val="accent1"/>
              </a:buClr>
              <a:buFont typeface="Calibri" pitchFamily="34" charset="0"/>
              <a:buChar char="◦"/>
            </a:pPr>
            <a:r>
              <a:rPr lang="es-ES"/>
              <a:t>Segundo nivel</a:t>
            </a:r>
          </a:p>
          <a:p>
            <a:pPr marL="397980" lvl="2" indent="-128380" defTabSz="641903">
              <a:spcBef>
                <a:spcPts val="140"/>
              </a:spcBef>
              <a:spcAft>
                <a:spcPts val="281"/>
              </a:spcAft>
              <a:buClr>
                <a:schemeClr val="accent1"/>
              </a:buClr>
              <a:buFont typeface="Calibri" pitchFamily="34" charset="0"/>
              <a:buChar char="◦"/>
            </a:pPr>
            <a:r>
              <a:rPr lang="es-ES"/>
              <a:t>Tercer nivel</a:t>
            </a:r>
          </a:p>
          <a:p>
            <a:pPr marL="526360" lvl="3" indent="-128380" defTabSz="641903">
              <a:spcBef>
                <a:spcPts val="140"/>
              </a:spcBef>
              <a:spcAft>
                <a:spcPts val="281"/>
              </a:spcAft>
              <a:buClr>
                <a:schemeClr val="accent1"/>
              </a:buClr>
              <a:buFont typeface="Calibri" pitchFamily="34" charset="0"/>
              <a:buChar char="◦"/>
            </a:pPr>
            <a:r>
              <a:rPr lang="es-ES"/>
              <a:t>Cuarto nivel</a:t>
            </a:r>
          </a:p>
          <a:p>
            <a:pPr marL="654740" lvl="4" indent="-128380" defTabSz="641903">
              <a:spcBef>
                <a:spcPts val="140"/>
              </a:spcBef>
              <a:spcAft>
                <a:spcPts val="281"/>
              </a:spcAft>
              <a:buClr>
                <a:schemeClr val="accent1"/>
              </a:buClr>
              <a:buFont typeface="Calibri" pitchFamily="34" charset="0"/>
              <a:buChar char="◦"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739"/>
            <a:ext cx="2057400" cy="272891"/>
          </a:xfrm>
          <a:prstGeom prst="rect">
            <a:avLst/>
          </a:prstGeom>
        </p:spPr>
        <p:txBody>
          <a:bodyPr vert="horz" lIns="82295" tIns="41148" rIns="82295" bIns="4114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DA925-A407-4C6D-8144-D1F4981CADEB}" type="datetimeFigureOut">
              <a:rPr lang="es-MX" smtClean="0"/>
              <a:t>05/12/2019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739"/>
            <a:ext cx="3086100" cy="272891"/>
          </a:xfrm>
          <a:prstGeom prst="rect">
            <a:avLst/>
          </a:prstGeom>
        </p:spPr>
        <p:txBody>
          <a:bodyPr vert="horz" lIns="82295" tIns="41148" rIns="82295" bIns="4114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739"/>
            <a:ext cx="2057400" cy="272891"/>
          </a:xfrm>
          <a:prstGeom prst="rect">
            <a:avLst/>
          </a:prstGeom>
        </p:spPr>
        <p:txBody>
          <a:bodyPr vert="horz" lIns="82295" tIns="41148" rIns="82295" bIns="4114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11AF0-0393-4D2E-B599-72AEFE783EE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87073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txStyles>
    <p:titleStyle>
      <a:lvl1pPr algn="l" defTabSz="822952" rtl="0" eaLnBrk="1" latinLnBrk="0" hangingPunct="1">
        <a:lnSpc>
          <a:spcPct val="90000"/>
        </a:lnSpc>
        <a:spcBef>
          <a:spcPct val="0"/>
        </a:spcBef>
        <a:buNone/>
        <a:defRPr lang="es-MX" sz="3300" b="1" kern="1200" spc="-35" baseline="0" dirty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05738" indent="-205738" algn="l" defTabSz="822952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lang="es-ES" sz="2500" kern="120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17214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lang="es-ES" sz="2200" kern="120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028690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lang="es-ES" sz="1600" kern="120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440166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lang="es-ES" sz="1600" kern="120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851641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lang="es-MX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63118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74593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086069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45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76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52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27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04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379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56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31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07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servicedesk@cgti.udg.mx" TargetMode="Externa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hyperlink" Target="http://www.siiau.udg.mx/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48146" y="502566"/>
            <a:ext cx="4462568" cy="909776"/>
          </a:xfrm>
        </p:spPr>
        <p:txBody>
          <a:bodyPr>
            <a:noAutofit/>
          </a:bodyPr>
          <a:lstStyle/>
          <a:p>
            <a:r>
              <a:rPr lang="es-ES_tradnl" sz="2800" dirty="0" smtClean="0"/>
              <a:t>Guía </a:t>
            </a:r>
            <a:r>
              <a:rPr lang="es-ES_tradnl" sz="2800" dirty="0"/>
              <a:t>para uso de aplicación de captura de foto, firma y huella</a:t>
            </a:r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154548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6418" y="565335"/>
            <a:ext cx="1450568" cy="392197"/>
          </a:xfrm>
        </p:spPr>
        <p:txBody>
          <a:bodyPr>
            <a:noAutofit/>
          </a:bodyPr>
          <a:lstStyle/>
          <a:p>
            <a:r>
              <a:rPr lang="es-ES" sz="2400" dirty="0">
                <a:solidFill>
                  <a:srgbClr val="1F497D"/>
                </a:solidFill>
                <a:ea typeface="MS Mincho"/>
                <a:cs typeface="Times New Roman"/>
              </a:rPr>
              <a:t>5. Firma</a:t>
            </a:r>
            <a:endParaRPr lang="es-MX" sz="2400" dirty="0">
              <a:solidFill>
                <a:srgbClr val="1F497D"/>
              </a:solidFill>
              <a:ea typeface="MS Mincho"/>
              <a:cs typeface="Times New Roman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1"/>
          </p:nvPr>
        </p:nvSpPr>
        <p:spPr>
          <a:xfrm>
            <a:off x="207529" y="3938411"/>
            <a:ext cx="8787782" cy="1102052"/>
          </a:xfrm>
        </p:spPr>
        <p:txBody>
          <a:bodyPr/>
          <a:lstStyle/>
          <a:p>
            <a:r>
              <a:rPr lang="es-ES" dirty="0" smtClean="0"/>
              <a:t>1)</a:t>
            </a:r>
            <a:r>
              <a:rPr lang="es-ES" dirty="0"/>
              <a:t> </a:t>
            </a:r>
            <a:r>
              <a:rPr lang="es-ES" dirty="0" smtClean="0"/>
              <a:t>A </a:t>
            </a:r>
            <a:r>
              <a:rPr lang="es-ES" dirty="0"/>
              <a:t>continuación en el pad ingresa tu </a:t>
            </a:r>
            <a:r>
              <a:rPr lang="es-ES" dirty="0" smtClean="0"/>
              <a:t>firma, podrás </a:t>
            </a:r>
            <a:r>
              <a:rPr lang="es-ES" dirty="0"/>
              <a:t>cancelar o limpiar el pad de firmas.</a:t>
            </a:r>
          </a:p>
          <a:p>
            <a:r>
              <a:rPr lang="es-ES" dirty="0" smtClean="0"/>
              <a:t>2) La aplicación te mostrará la firma ya ingresada. </a:t>
            </a:r>
            <a:endParaRPr lang="es-ES" dirty="0"/>
          </a:p>
          <a:p>
            <a:pPr marL="342900" indent="-342900">
              <a:buAutoNum type="arabicParenR"/>
            </a:pPr>
            <a:endParaRPr lang="es-MX" dirty="0"/>
          </a:p>
        </p:txBody>
      </p:sp>
      <p:grpSp>
        <p:nvGrpSpPr>
          <p:cNvPr id="9" name="Grupo 8"/>
          <p:cNvGrpSpPr/>
          <p:nvPr/>
        </p:nvGrpSpPr>
        <p:grpSpPr>
          <a:xfrm>
            <a:off x="647944" y="957532"/>
            <a:ext cx="7955689" cy="2852923"/>
            <a:chOff x="666050" y="957532"/>
            <a:chExt cx="7955689" cy="2852923"/>
          </a:xfrm>
        </p:grpSpPr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050" y="1711560"/>
              <a:ext cx="3076543" cy="2078343"/>
            </a:xfrm>
            <a:prstGeom prst="rect">
              <a:avLst/>
            </a:prstGeom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2761" y="1024580"/>
              <a:ext cx="417512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Imagen 13" descr="C:\Documents and Settings\2206021\Configuración local\Temp\Rar$DI00.047\num_2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8101" y="2926435"/>
              <a:ext cx="400050" cy="40005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6" name="21 Conector recto de flecha"/>
            <p:cNvCxnSpPr/>
            <p:nvPr/>
          </p:nvCxnSpPr>
          <p:spPr>
            <a:xfrm>
              <a:off x="2216986" y="1442092"/>
              <a:ext cx="0" cy="269468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63578" y="957532"/>
              <a:ext cx="3858161" cy="2852923"/>
            </a:xfrm>
            <a:prstGeom prst="rect">
              <a:avLst/>
            </a:prstGeom>
          </p:spPr>
        </p:pic>
        <p:cxnSp>
          <p:nvCxnSpPr>
            <p:cNvPr id="19" name="21 Conector recto de flecha"/>
            <p:cNvCxnSpPr>
              <a:stCxn id="14" idx="3"/>
            </p:cNvCxnSpPr>
            <p:nvPr/>
          </p:nvCxnSpPr>
          <p:spPr>
            <a:xfrm>
              <a:off x="4458151" y="3126460"/>
              <a:ext cx="1661992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2454987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6409" y="625720"/>
            <a:ext cx="1485085" cy="495714"/>
          </a:xfrm>
        </p:spPr>
        <p:txBody>
          <a:bodyPr>
            <a:normAutofit fontScale="90000"/>
          </a:bodyPr>
          <a:lstStyle/>
          <a:p>
            <a:r>
              <a:rPr lang="es-MX" sz="2700" dirty="0">
                <a:solidFill>
                  <a:srgbClr val="1F497D"/>
                </a:solidFill>
                <a:ea typeface="MS Mincho"/>
                <a:cs typeface="Times New Roman"/>
              </a:rPr>
              <a:t>6. Huella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/>
              <a:t>1) La aplicación te desplegará la pantalla donde debes poner el dedo de aspirante para su captura por 4 veces, pidiendo que se vuelva a colocar el dedo.</a:t>
            </a:r>
          </a:p>
          <a:p>
            <a:pPr marL="0" indent="0">
              <a:buNone/>
            </a:pPr>
            <a:r>
              <a:rPr lang="es-ES" dirty="0" smtClean="0"/>
              <a:t>2) Una vez que la huella ha sido capturada por 4 veces, el botón “guardar” aparecerá  disponible junto con la leyenda </a:t>
            </a:r>
            <a:r>
              <a:rPr lang="es-ES" b="1" dirty="0" smtClean="0"/>
              <a:t>“HUELLA DACTILAR CREADA”.   </a:t>
            </a:r>
            <a:endParaRPr lang="es-MX" b="1" dirty="0"/>
          </a:p>
        </p:txBody>
      </p:sp>
      <p:grpSp>
        <p:nvGrpSpPr>
          <p:cNvPr id="4" name="Grupo 3"/>
          <p:cNvGrpSpPr/>
          <p:nvPr/>
        </p:nvGrpSpPr>
        <p:grpSpPr>
          <a:xfrm>
            <a:off x="447437" y="501330"/>
            <a:ext cx="8085504" cy="3293691"/>
            <a:chOff x="402172" y="456065"/>
            <a:chExt cx="8085504" cy="3293691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2172" y="1065321"/>
              <a:ext cx="3201749" cy="2684435"/>
            </a:xfrm>
            <a:prstGeom prst="rect">
              <a:avLst/>
            </a:prstGeom>
          </p:spPr>
        </p:pic>
        <p:cxnSp>
          <p:nvCxnSpPr>
            <p:cNvPr id="15" name="21 Conector recto de flecha"/>
            <p:cNvCxnSpPr/>
            <p:nvPr/>
          </p:nvCxnSpPr>
          <p:spPr>
            <a:xfrm>
              <a:off x="2869934" y="859057"/>
              <a:ext cx="0" cy="206264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grpSp>
          <p:nvGrpSpPr>
            <p:cNvPr id="23" name="Grupo 22"/>
            <p:cNvGrpSpPr/>
            <p:nvPr/>
          </p:nvGrpSpPr>
          <p:grpSpPr>
            <a:xfrm>
              <a:off x="2679284" y="456065"/>
              <a:ext cx="5808392" cy="3274900"/>
              <a:chOff x="2661178" y="456065"/>
              <a:chExt cx="5808392" cy="3274900"/>
            </a:xfrm>
          </p:grpSpPr>
          <p:pic>
            <p:nvPicPr>
              <p:cNvPr id="6" name="Imagen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98005" y="1267314"/>
                <a:ext cx="3071565" cy="2463651"/>
              </a:xfrm>
              <a:prstGeom prst="rect">
                <a:avLst/>
              </a:prstGeom>
            </p:spPr>
          </p:pic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61178" y="456065"/>
                <a:ext cx="417512" cy="4175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Imagen 12" descr="C:\Documents and Settings\2206021\Configuración local\Temp\Rar$DI00.047\num_2.png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87028" y="622506"/>
                <a:ext cx="400050" cy="400050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0" name="21 Conector recto de flecha"/>
              <p:cNvCxnSpPr/>
              <p:nvPr/>
            </p:nvCxnSpPr>
            <p:spPr>
              <a:xfrm>
                <a:off x="6787053" y="1035387"/>
                <a:ext cx="0" cy="206264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pic>
            <p:nvPicPr>
              <p:cNvPr id="19" name="Imagen 1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08561" y="1488314"/>
                <a:ext cx="748318" cy="1161691"/>
              </a:xfrm>
              <a:prstGeom prst="rect">
                <a:avLst/>
              </a:prstGeom>
            </p:spPr>
          </p:pic>
          <p:pic>
            <p:nvPicPr>
              <p:cNvPr id="21" name="Imagen 2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198310" y="1950568"/>
                <a:ext cx="804378" cy="1231757"/>
              </a:xfrm>
              <a:prstGeom prst="rect">
                <a:avLst/>
              </a:prstGeom>
            </p:spPr>
          </p:pic>
          <p:pic>
            <p:nvPicPr>
              <p:cNvPr id="22" name="Imagen 21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500358" y="2391199"/>
                <a:ext cx="810689" cy="125062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03684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1012" y="565335"/>
            <a:ext cx="3167236" cy="435329"/>
          </a:xfrm>
        </p:spPr>
        <p:txBody>
          <a:bodyPr>
            <a:normAutofit/>
          </a:bodyPr>
          <a:lstStyle/>
          <a:p>
            <a:r>
              <a:rPr lang="es-ES" sz="2400" dirty="0">
                <a:solidFill>
                  <a:srgbClr val="1F497D"/>
                </a:solidFill>
                <a:ea typeface="MS Mincho"/>
                <a:cs typeface="Times New Roman"/>
              </a:rPr>
              <a:t>7. Validación </a:t>
            </a:r>
            <a:endParaRPr lang="es-MX" sz="2400" dirty="0">
              <a:solidFill>
                <a:srgbClr val="1F497D"/>
              </a:solidFill>
              <a:ea typeface="MS Mincho"/>
              <a:cs typeface="Times New Roman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1"/>
          </p:nvPr>
        </p:nvSpPr>
        <p:spPr>
          <a:xfrm>
            <a:off x="285167" y="3861229"/>
            <a:ext cx="8787782" cy="969563"/>
          </a:xfrm>
        </p:spPr>
        <p:txBody>
          <a:bodyPr/>
          <a:lstStyle/>
          <a:p>
            <a:pPr marL="0" indent="0">
              <a:buNone/>
            </a:pPr>
            <a:r>
              <a:rPr lang="es-MX" dirty="0" smtClean="0"/>
              <a:t>1) U</a:t>
            </a:r>
            <a:r>
              <a:rPr lang="es-ES" dirty="0" smtClean="0"/>
              <a:t>na </a:t>
            </a:r>
            <a:r>
              <a:rPr lang="es-ES" dirty="0"/>
              <a:t>vez capturada la foto, firma y huella, </a:t>
            </a:r>
            <a:r>
              <a:rPr lang="es-MX" dirty="0"/>
              <a:t>dar clic en el botón “guardar” para que las imágenes sean almacenadas y se realicen las validaciones correspondientes para generar la cita al aspirante</a:t>
            </a:r>
            <a:r>
              <a:rPr lang="es-MX" dirty="0" smtClean="0"/>
              <a:t>.</a:t>
            </a:r>
            <a:endParaRPr lang="es-MX" dirty="0"/>
          </a:p>
          <a:p>
            <a:pPr marL="0" indent="0">
              <a:buNone/>
            </a:pPr>
            <a:r>
              <a:rPr lang="es-MX" sz="1200" b="1" dirty="0" smtClean="0"/>
              <a:t>Nota: En el caso de que no se cumplan las validaciones, se almacenan las fotos pero no se genera la cita.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grpSp>
        <p:nvGrpSpPr>
          <p:cNvPr id="10" name="Grupo 9"/>
          <p:cNvGrpSpPr/>
          <p:nvPr/>
        </p:nvGrpSpPr>
        <p:grpSpPr>
          <a:xfrm>
            <a:off x="1845831" y="613335"/>
            <a:ext cx="5200976" cy="3247894"/>
            <a:chOff x="1827725" y="613335"/>
            <a:chExt cx="5200976" cy="324789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725" y="2329396"/>
              <a:ext cx="440936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2" name="21 Conector recto de flecha"/>
            <p:cNvCxnSpPr/>
            <p:nvPr/>
          </p:nvCxnSpPr>
          <p:spPr>
            <a:xfrm>
              <a:off x="2290527" y="2516863"/>
              <a:ext cx="389299" cy="1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9826" y="613335"/>
              <a:ext cx="4348875" cy="32478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2506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61300" y="565335"/>
            <a:ext cx="2537173" cy="418076"/>
          </a:xfrm>
        </p:spPr>
        <p:txBody>
          <a:bodyPr>
            <a:normAutofit/>
          </a:bodyPr>
          <a:lstStyle/>
          <a:p>
            <a:r>
              <a:rPr lang="es-ES" sz="2400" dirty="0">
                <a:solidFill>
                  <a:srgbClr val="1F497D"/>
                </a:solidFill>
                <a:ea typeface="MS Mincho"/>
                <a:cs typeface="Times New Roman"/>
              </a:rPr>
              <a:t>Continuación….</a:t>
            </a:r>
            <a:endParaRPr lang="es-MX" sz="2400" dirty="0">
              <a:solidFill>
                <a:srgbClr val="1F497D"/>
              </a:solidFill>
              <a:ea typeface="MS Mincho"/>
              <a:cs typeface="Times New Roman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1"/>
          </p:nvPr>
        </p:nvSpPr>
        <p:spPr>
          <a:xfrm>
            <a:off x="207529" y="3704294"/>
            <a:ext cx="8787782" cy="783856"/>
          </a:xfrm>
        </p:spPr>
        <p:txBody>
          <a:bodyPr/>
          <a:lstStyle/>
          <a:p>
            <a:pPr marL="342900" indent="-342900">
              <a:buClrTx/>
              <a:buAutoNum type="arabicParenR"/>
            </a:pPr>
            <a:r>
              <a:rPr lang="es-ES" dirty="0"/>
              <a:t>Una vez que las validaciones se realizaron con éxito,  se muestra una ventana de confirmación informando que se generó la cita</a:t>
            </a:r>
            <a:r>
              <a:rPr lang="es-MX" dirty="0" smtClean="0">
                <a:cs typeface="Arial" panose="020B0604020202020204" pitchFamily="34" charset="0"/>
              </a:rPr>
              <a:t>.</a:t>
            </a:r>
          </a:p>
          <a:p>
            <a:pPr marL="342900" indent="-342900">
              <a:buClrTx/>
              <a:buAutoNum type="arabicParenR"/>
            </a:pPr>
            <a:r>
              <a:rPr lang="es-ES" dirty="0"/>
              <a:t>Al dar clic en “aceptar”,  se muestra una ventana con el registro del aspirante y el botón “imprimir”, al dar clic en éste botón la aplicación imprime la solicitud de ingreso del aspirante con los datos de aspiración y la cita a examen</a:t>
            </a:r>
            <a:r>
              <a:rPr lang="es-MX" dirty="0" smtClean="0">
                <a:cs typeface="Arial" panose="020B0604020202020204" pitchFamily="34" charset="0"/>
              </a:rPr>
              <a:t>. </a:t>
            </a:r>
          </a:p>
          <a:p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grpSp>
        <p:nvGrpSpPr>
          <p:cNvPr id="9" name="Grupo 8"/>
          <p:cNvGrpSpPr/>
          <p:nvPr/>
        </p:nvGrpSpPr>
        <p:grpSpPr>
          <a:xfrm>
            <a:off x="797929" y="892618"/>
            <a:ext cx="7387811" cy="2721150"/>
            <a:chOff x="861300" y="892618"/>
            <a:chExt cx="7387811" cy="2721150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1300" y="2253193"/>
              <a:ext cx="481727" cy="527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32219" y="892618"/>
              <a:ext cx="5574613" cy="2721150"/>
            </a:xfrm>
            <a:prstGeom prst="rect">
              <a:avLst/>
            </a:prstGeom>
          </p:spPr>
        </p:pic>
        <p:cxnSp>
          <p:nvCxnSpPr>
            <p:cNvPr id="11" name="21 Conector recto de flecha"/>
            <p:cNvCxnSpPr/>
            <p:nvPr/>
          </p:nvCxnSpPr>
          <p:spPr>
            <a:xfrm>
              <a:off x="1300943" y="2544023"/>
              <a:ext cx="389299" cy="1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13" name="Imagen 12" descr="C:\Documents and Settings\2206021\Configuración local\Temp\Rar$DI00.047\num_2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9061" y="2524347"/>
              <a:ext cx="400050" cy="40005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5" name="21 Conector recto de flecha"/>
            <p:cNvCxnSpPr>
              <a:stCxn id="13" idx="1"/>
            </p:cNvCxnSpPr>
            <p:nvPr/>
          </p:nvCxnSpPr>
          <p:spPr>
            <a:xfrm flipH="1">
              <a:off x="7143184" y="2724372"/>
              <a:ext cx="705877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3419740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s-MX" dirty="0" smtClean="0"/>
              <a:t>1) Se podrá cargar imágenes almacenadas desde el equipo de computo en sustitución de la toma de fotografías, no mayor a 200 kb.</a:t>
            </a:r>
            <a:endParaRPr lang="es-MX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861300" y="565335"/>
            <a:ext cx="2537173" cy="418076"/>
          </a:xfrm>
        </p:spPr>
        <p:txBody>
          <a:bodyPr>
            <a:normAutofit/>
          </a:bodyPr>
          <a:lstStyle/>
          <a:p>
            <a:r>
              <a:rPr lang="es-ES" sz="2400" dirty="0" smtClean="0">
                <a:solidFill>
                  <a:srgbClr val="1F497D"/>
                </a:solidFill>
                <a:ea typeface="MS Mincho"/>
                <a:cs typeface="Times New Roman"/>
              </a:rPr>
              <a:t>8. Carga de archivos</a:t>
            </a:r>
            <a:endParaRPr lang="es-MX" sz="2400" dirty="0">
              <a:solidFill>
                <a:srgbClr val="1F497D"/>
              </a:solidFill>
              <a:ea typeface="MS Mincho"/>
              <a:cs typeface="Times New Roman"/>
            </a:endParaRPr>
          </a:p>
        </p:txBody>
      </p:sp>
      <p:grpSp>
        <p:nvGrpSpPr>
          <p:cNvPr id="19" name="Grupo 18"/>
          <p:cNvGrpSpPr/>
          <p:nvPr/>
        </p:nvGrpSpPr>
        <p:grpSpPr>
          <a:xfrm>
            <a:off x="955440" y="914911"/>
            <a:ext cx="7402254" cy="2883506"/>
            <a:chOff x="1027864" y="914911"/>
            <a:chExt cx="7402254" cy="2883506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7864" y="1099420"/>
              <a:ext cx="3320064" cy="2698997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8748" y="914911"/>
              <a:ext cx="3031370" cy="2435382"/>
            </a:xfrm>
            <a:prstGeom prst="rect">
              <a:avLst/>
            </a:prstGeom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4582" y="2178113"/>
              <a:ext cx="417512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8" name="21 Conector recto de flecha"/>
            <p:cNvCxnSpPr/>
            <p:nvPr/>
          </p:nvCxnSpPr>
          <p:spPr>
            <a:xfrm>
              <a:off x="5082094" y="2386869"/>
              <a:ext cx="316654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6" name="21 Conector recto de flecha"/>
            <p:cNvCxnSpPr>
              <a:stCxn id="7" idx="1"/>
            </p:cNvCxnSpPr>
            <p:nvPr/>
          </p:nvCxnSpPr>
          <p:spPr>
            <a:xfrm flipH="1">
              <a:off x="4347928" y="2386869"/>
              <a:ext cx="316654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4202052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s-MX" sz="2800" dirty="0" smtClean="0"/>
              <a:t>Documento elaborado:</a:t>
            </a:r>
            <a:br>
              <a:rPr lang="es-MX" sz="2800" dirty="0" smtClean="0"/>
            </a:br>
            <a:r>
              <a:rPr lang="es-MX" sz="2800" dirty="0" smtClean="0"/>
              <a:t>CGTI / UDPASG</a:t>
            </a:r>
            <a:endParaRPr lang="es-MX" sz="2800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ES_tradnl" sz="1800" b="1" dirty="0">
                <a:latin typeface="+mj-lt"/>
              </a:rPr>
              <a:t>Para dudas sobre el funcionamiento </a:t>
            </a:r>
            <a:r>
              <a:rPr lang="es-ES_tradnl" sz="1800" b="1" dirty="0" smtClean="0">
                <a:latin typeface="+mj-lt"/>
              </a:rPr>
              <a:t>de la guía para uso de aplicación de captura de foto, firma y huella reportarlas </a:t>
            </a:r>
            <a:r>
              <a:rPr lang="es-ES_tradnl" sz="1800" b="1" dirty="0">
                <a:latin typeface="+mj-lt"/>
              </a:rPr>
              <a:t>a: </a:t>
            </a:r>
            <a:r>
              <a:rPr lang="es-ES_tradnl" sz="1800" b="1" dirty="0" smtClean="0">
                <a:latin typeface="+mj-lt"/>
              </a:rPr>
              <a:t> Service </a:t>
            </a:r>
            <a:r>
              <a:rPr lang="es-ES_tradnl" sz="1800" b="1" dirty="0">
                <a:latin typeface="+mj-lt"/>
              </a:rPr>
              <a:t>Desk; teléfono: 3134 2221 extensión: 12221 o correo: </a:t>
            </a:r>
            <a:r>
              <a:rPr lang="es-ES_tradnl" sz="1800" dirty="0">
                <a:latin typeface="+mj-lt"/>
                <a:hlinkClick r:id="rId2"/>
              </a:rPr>
              <a:t>servicedesk@cgti.udg.mx</a:t>
            </a:r>
            <a:endParaRPr lang="es-ES" sz="1800" dirty="0">
              <a:latin typeface="+mj-lt"/>
            </a:endParaRPr>
          </a:p>
          <a:p>
            <a:endParaRPr lang="es-MX" sz="1800" dirty="0">
              <a:latin typeface="+mj-lt"/>
            </a:endParaRPr>
          </a:p>
        </p:txBody>
      </p:sp>
      <p:sp>
        <p:nvSpPr>
          <p:cNvPr id="9" name="CuadroTexto 2"/>
          <p:cNvSpPr txBox="1"/>
          <p:nvPr/>
        </p:nvSpPr>
        <p:spPr>
          <a:xfrm>
            <a:off x="7637530" y="4680523"/>
            <a:ext cx="1485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bg1">
                    <a:lumMod val="65000"/>
                  </a:schemeClr>
                </a:solidFill>
              </a:rPr>
              <a:t>Versión </a:t>
            </a:r>
            <a:r>
              <a:rPr lang="es-ES" sz="1200" b="1" dirty="0" smtClean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  <a:p>
            <a:pPr algn="ctr"/>
            <a:r>
              <a:rPr lang="es-ES" sz="1200" b="1" dirty="0" smtClean="0">
                <a:solidFill>
                  <a:schemeClr val="bg1">
                    <a:lumMod val="65000"/>
                  </a:schemeClr>
                </a:solidFill>
              </a:rPr>
              <a:t>Diciembre 2019</a:t>
            </a:r>
            <a:endParaRPr lang="es-E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494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32558" y="818463"/>
            <a:ext cx="6254488" cy="565830"/>
          </a:xfrm>
        </p:spPr>
        <p:txBody>
          <a:bodyPr>
            <a:normAutofit/>
          </a:bodyPr>
          <a:lstStyle/>
          <a:p>
            <a:r>
              <a:rPr lang="es-MX" sz="2400" dirty="0">
                <a:solidFill>
                  <a:schemeClr val="tx2"/>
                </a:solidFill>
              </a:rPr>
              <a:t>CONTENIDO TEMÁTICO</a:t>
            </a:r>
            <a:endParaRPr lang="es-MX" sz="2400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0"/>
          </p:nvPr>
        </p:nvSpPr>
        <p:spPr>
          <a:xfrm>
            <a:off x="613749" y="1583475"/>
            <a:ext cx="4823701" cy="2444362"/>
          </a:xfrm>
          <a:solidFill>
            <a:schemeClr val="bg1"/>
          </a:solidFill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1. Objetivo</a:t>
            </a:r>
            <a:r>
              <a:rPr lang="es-MX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Arial"/>
              </a:rPr>
              <a:t>, </a:t>
            </a:r>
            <a:r>
              <a:rPr lang="es-MX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requerimientos e ingreso al </a:t>
            </a:r>
            <a:r>
              <a:rPr lang="es-MX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sistema.</a:t>
            </a:r>
            <a:endParaRPr lang="es-MX" sz="16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Arial"/>
              <a:cs typeface="Arial"/>
            </a:endParaRPr>
          </a:p>
          <a:p>
            <a:pPr marL="0" lv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MX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2. </a:t>
            </a:r>
            <a:r>
              <a:rPr lang="es-MX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Acceso a la aplicación.</a:t>
            </a:r>
            <a:endParaRPr lang="es-MX" sz="16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sym typeface="Arial"/>
            </a:endParaRPr>
          </a:p>
          <a:p>
            <a:pPr marL="0" lv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MX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3</a:t>
            </a:r>
            <a:r>
              <a:rPr lang="es-MX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. </a:t>
            </a:r>
            <a:r>
              <a:rPr lang="es-MX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Filtros.</a:t>
            </a:r>
          </a:p>
          <a:p>
            <a:pPr marL="0" lv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E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/>
                <a:sym typeface="Arial"/>
              </a:rPr>
              <a:t>4. Fotografía.</a:t>
            </a:r>
          </a:p>
          <a:p>
            <a:pPr marL="0" lv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E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/>
                <a:sym typeface="Arial"/>
              </a:rPr>
              <a:t>5. Firma.</a:t>
            </a:r>
          </a:p>
          <a:p>
            <a:pPr marL="0" lv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E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/>
                <a:sym typeface="Arial"/>
              </a:rPr>
              <a:t>6. Huella.</a:t>
            </a:r>
          </a:p>
          <a:p>
            <a:pPr marL="0" lv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E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/>
                <a:sym typeface="Arial"/>
              </a:rPr>
              <a:t>7. Validación. </a:t>
            </a:r>
          </a:p>
          <a:p>
            <a:pPr marL="0" lv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E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/>
                <a:sym typeface="Arial"/>
              </a:rPr>
              <a:t>8. Carga de archivos.</a:t>
            </a:r>
            <a:endParaRPr lang="es-MX" sz="16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 marL="0" lv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MX" sz="2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MX" sz="2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lang="es-MX" sz="2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5198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04061" y="637055"/>
            <a:ext cx="6983506" cy="683862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rgbClr val="1F497D"/>
                </a:solidFill>
                <a:ea typeface="MS Mincho"/>
                <a:cs typeface="Times New Roman"/>
              </a:rPr>
              <a:t>1</a:t>
            </a:r>
            <a:r>
              <a:rPr lang="es-MX" sz="2400" dirty="0">
                <a:solidFill>
                  <a:srgbClr val="1F497D"/>
                </a:solidFill>
                <a:ea typeface="MS Mincho"/>
                <a:cs typeface="Times New Roman"/>
              </a:rPr>
              <a:t>.</a:t>
            </a:r>
            <a:r>
              <a:rPr lang="es-ES" sz="2400" dirty="0">
                <a:solidFill>
                  <a:srgbClr val="1F497D"/>
                </a:solidFill>
                <a:ea typeface="MS Mincho"/>
                <a:cs typeface="Times New Roman"/>
              </a:rPr>
              <a:t> Objetivo, requerimientos e ingreso al </a:t>
            </a:r>
            <a:r>
              <a:rPr lang="es-ES" sz="2400" dirty="0" smtClean="0">
                <a:solidFill>
                  <a:srgbClr val="1F497D"/>
                </a:solidFill>
                <a:ea typeface="MS Mincho"/>
                <a:cs typeface="Times New Roman"/>
              </a:rPr>
              <a:t>sistema</a:t>
            </a:r>
            <a:endParaRPr lang="es-MX" sz="2000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1"/>
          </p:nvPr>
        </p:nvSpPr>
        <p:spPr>
          <a:xfrm>
            <a:off x="224118" y="4425351"/>
            <a:ext cx="8771193" cy="591128"/>
          </a:xfrm>
        </p:spPr>
        <p:txBody>
          <a:bodyPr/>
          <a:lstStyle/>
          <a:p>
            <a:pPr marL="0" indent="0">
              <a:buNone/>
            </a:pPr>
            <a:r>
              <a:rPr lang="es-ES" b="1" dirty="0" smtClean="0"/>
              <a:t>1) Para ingresar a la aplicación deberás dar clic en el icono de “Foto, firma y huella”.</a:t>
            </a:r>
            <a:endParaRPr lang="es-MX" b="1" dirty="0"/>
          </a:p>
        </p:txBody>
      </p:sp>
      <p:sp>
        <p:nvSpPr>
          <p:cNvPr id="6" name="CuadroTexto 3"/>
          <p:cNvSpPr txBox="1"/>
          <p:nvPr/>
        </p:nvSpPr>
        <p:spPr>
          <a:xfrm>
            <a:off x="733891" y="1116005"/>
            <a:ext cx="7776366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OBJETIVO: </a:t>
            </a:r>
          </a:p>
          <a:p>
            <a:r>
              <a:rPr lang="es-MX" sz="1600" dirty="0"/>
              <a:t>Proporcionar </a:t>
            </a:r>
            <a:r>
              <a:rPr lang="es-MX" sz="1600" dirty="0" smtClean="0"/>
              <a:t>metodología para uso de la aplicación para captura de foto, firma y huella. </a:t>
            </a:r>
          </a:p>
          <a:p>
            <a:endParaRPr lang="es-MX" sz="1400" b="1" dirty="0" smtClean="0"/>
          </a:p>
          <a:p>
            <a:r>
              <a:rPr lang="es-MX" sz="1400" b="1" dirty="0" smtClean="0"/>
              <a:t>REQUERIMIENTOS: </a:t>
            </a:r>
            <a:endParaRPr lang="es-MX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 smtClean="0"/>
              <a:t>ID y contraseña.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 smtClean="0"/>
              <a:t>Navegador </a:t>
            </a:r>
            <a:r>
              <a:rPr lang="es-MX" sz="1600" dirty="0"/>
              <a:t>Mozilla Firefox </a:t>
            </a:r>
            <a:r>
              <a:rPr lang="es-MX" sz="1600" dirty="0" smtClean="0"/>
              <a:t>o </a:t>
            </a:r>
            <a:r>
              <a:rPr lang="en-US" sz="1600" dirty="0" smtClean="0"/>
              <a:t>Chrome.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1300" dirty="0"/>
          </a:p>
          <a:p>
            <a:r>
              <a:rPr lang="es-MX" sz="1300" b="1" dirty="0" smtClean="0"/>
              <a:t>INGRESO </a:t>
            </a:r>
            <a:r>
              <a:rPr lang="es-MX" sz="1300" b="1" dirty="0"/>
              <a:t>AL SISTEMA:</a:t>
            </a:r>
            <a:r>
              <a:rPr lang="es-MX" sz="1300" u="sng" dirty="0" smtClean="0"/>
              <a:t>   </a:t>
            </a:r>
            <a:r>
              <a:rPr lang="en-US" sz="1300" dirty="0" smtClean="0"/>
              <a:t> </a:t>
            </a:r>
            <a:endParaRPr lang="en-US" sz="1300" dirty="0"/>
          </a:p>
          <a:p>
            <a:endParaRPr lang="en-US" sz="1300" b="1" dirty="0" smtClean="0">
              <a:solidFill>
                <a:srgbClr val="254061"/>
              </a:solidFill>
            </a:endParaRPr>
          </a:p>
          <a:p>
            <a:r>
              <a:rPr lang="en-US" sz="1400" dirty="0"/>
              <a:t/>
            </a:r>
            <a:br>
              <a:rPr lang="en-US" sz="1400" dirty="0"/>
            </a:br>
            <a:r>
              <a:rPr lang="es-MX" sz="1400" dirty="0"/>
              <a:t/>
            </a:r>
            <a:br>
              <a:rPr lang="es-MX" sz="1400" dirty="0"/>
            </a:b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5143867" y="2864617"/>
            <a:ext cx="785599" cy="417512"/>
            <a:chOff x="4839578" y="2703150"/>
            <a:chExt cx="785599" cy="417512"/>
          </a:xfrm>
        </p:grpSpPr>
        <p:cxnSp>
          <p:nvCxnSpPr>
            <p:cNvPr id="7" name="21 Conector recto de flecha"/>
            <p:cNvCxnSpPr/>
            <p:nvPr/>
          </p:nvCxnSpPr>
          <p:spPr>
            <a:xfrm flipH="1" flipV="1">
              <a:off x="4839578" y="2911905"/>
              <a:ext cx="381451" cy="1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4241" y="2703150"/>
              <a:ext cx="440936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707" y="2602849"/>
            <a:ext cx="1143160" cy="1086002"/>
          </a:xfrm>
          <a:prstGeom prst="rect">
            <a:avLst/>
          </a:prstGeom>
        </p:spPr>
      </p:pic>
      <p:grpSp>
        <p:nvGrpSpPr>
          <p:cNvPr id="13" name="Grupo 12"/>
          <p:cNvGrpSpPr/>
          <p:nvPr/>
        </p:nvGrpSpPr>
        <p:grpSpPr>
          <a:xfrm>
            <a:off x="3989358" y="2611901"/>
            <a:ext cx="1928759" cy="1086002"/>
            <a:chOff x="3989358" y="2602848"/>
            <a:chExt cx="1928759" cy="1086002"/>
          </a:xfrm>
        </p:grpSpPr>
        <p:grpSp>
          <p:nvGrpSpPr>
            <p:cNvPr id="9" name="Grupo 8"/>
            <p:cNvGrpSpPr/>
            <p:nvPr/>
          </p:nvGrpSpPr>
          <p:grpSpPr>
            <a:xfrm>
              <a:off x="5132518" y="2864616"/>
              <a:ext cx="785599" cy="417512"/>
              <a:chOff x="4839578" y="2703150"/>
              <a:chExt cx="785599" cy="417512"/>
            </a:xfrm>
          </p:grpSpPr>
          <p:cxnSp>
            <p:nvCxnSpPr>
              <p:cNvPr id="10" name="21 Conector recto de flecha"/>
              <p:cNvCxnSpPr/>
              <p:nvPr/>
            </p:nvCxnSpPr>
            <p:spPr>
              <a:xfrm flipH="1" flipV="1">
                <a:off x="4839578" y="2911905"/>
                <a:ext cx="381451" cy="1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4241" y="2703150"/>
                <a:ext cx="440936" cy="4175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358" y="2602848"/>
              <a:ext cx="1143160" cy="10860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318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9155" y="599839"/>
            <a:ext cx="5643018" cy="383571"/>
          </a:xfrm>
        </p:spPr>
        <p:txBody>
          <a:bodyPr>
            <a:noAutofit/>
          </a:bodyPr>
          <a:lstStyle/>
          <a:p>
            <a:pPr marL="457200" lvl="0" indent="-406400">
              <a:lnSpc>
                <a:spcPct val="100000"/>
              </a:lnSpc>
              <a:spcBef>
                <a:spcPts val="280"/>
              </a:spcBef>
              <a:buClr>
                <a:srgbClr val="254061"/>
              </a:buClr>
              <a:buSzPts val="1400"/>
            </a:pPr>
            <a:r>
              <a:rPr lang="es-MX" sz="2400" dirty="0">
                <a:solidFill>
                  <a:srgbClr val="1F497D"/>
                </a:solidFill>
                <a:ea typeface="MS Mincho"/>
                <a:cs typeface="Times New Roman"/>
                <a:sym typeface="Arial"/>
              </a:rPr>
              <a:t>2. Acceso a la aplicación</a:t>
            </a:r>
            <a:r>
              <a:rPr lang="es-MX" sz="1600" dirty="0"/>
              <a:t/>
            </a:r>
            <a:br>
              <a:rPr lang="es-MX" sz="1600" dirty="0"/>
            </a:br>
            <a:r>
              <a:rPr lang="es-MX" sz="1600" dirty="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lang="es-MX" sz="1600" dirty="0"/>
          </a:p>
        </p:txBody>
      </p:sp>
      <p:sp>
        <p:nvSpPr>
          <p:cNvPr id="7" name="2 Marcador de contenido"/>
          <p:cNvSpPr>
            <a:spLocks noGrp="1"/>
          </p:cNvSpPr>
          <p:nvPr>
            <p:ph sz="quarter" idx="11"/>
          </p:nvPr>
        </p:nvSpPr>
        <p:spPr>
          <a:xfrm>
            <a:off x="225820" y="4365758"/>
            <a:ext cx="8780158" cy="760769"/>
          </a:xfrm>
        </p:spPr>
        <p:txBody>
          <a:bodyPr/>
          <a:lstStyle/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Font typeface="+mj-lt"/>
              <a:buAutoNum type="arabicPeriod"/>
            </a:pPr>
            <a:r>
              <a:rPr lang="es-ES" dirty="0"/>
              <a:t> </a:t>
            </a:r>
            <a:r>
              <a:rPr lang="es-ES" dirty="0" smtClean="0"/>
              <a:t>Ingresa tu usuario y contraseña.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Font typeface="+mj-lt"/>
              <a:buAutoNum type="arabicPeriod"/>
            </a:pPr>
            <a:r>
              <a:rPr lang="es-ES" dirty="0" smtClean="0"/>
              <a:t>De clic en el botón “Iniciar”.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s-ES" sz="1200" b="1" dirty="0" smtClean="0"/>
              <a:t>NOTA: En caso de no contar con el rol asignado, solicítalo a tu coordinador. </a:t>
            </a:r>
            <a:endParaRPr lang="es-MX" sz="1200" b="1" dirty="0"/>
          </a:p>
          <a:p>
            <a:r>
              <a:rPr lang="es-MX" dirty="0"/>
              <a:t/>
            </a:r>
            <a:br>
              <a:rPr lang="es-MX" dirty="0"/>
            </a:br>
            <a:r>
              <a:rPr lang="en-US" b="1" dirty="0"/>
              <a:t/>
            </a:r>
            <a:br>
              <a:rPr lang="en-US" b="1" dirty="0"/>
            </a:br>
            <a:endParaRPr lang="es-MX" b="1" dirty="0"/>
          </a:p>
        </p:txBody>
      </p:sp>
      <p:grpSp>
        <p:nvGrpSpPr>
          <p:cNvPr id="16" name="Grupo 15"/>
          <p:cNvGrpSpPr/>
          <p:nvPr/>
        </p:nvGrpSpPr>
        <p:grpSpPr>
          <a:xfrm>
            <a:off x="1259457" y="1195767"/>
            <a:ext cx="7031379" cy="2604500"/>
            <a:chOff x="1259457" y="1195767"/>
            <a:chExt cx="7031379" cy="2604500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" t="4277" r="6449" b="8922"/>
            <a:stretch/>
          </p:blipFill>
          <p:spPr>
            <a:xfrm>
              <a:off x="1259457" y="1400227"/>
              <a:ext cx="2518913" cy="2008616"/>
            </a:xfrm>
            <a:prstGeom prst="rect">
              <a:avLst/>
            </a:prstGeom>
          </p:spPr>
        </p:pic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59" t="32565" r="10407" b="25333"/>
            <a:stretch/>
          </p:blipFill>
          <p:spPr>
            <a:xfrm>
              <a:off x="6265065" y="1903258"/>
              <a:ext cx="2025771" cy="925033"/>
            </a:xfrm>
            <a:prstGeom prst="rect">
              <a:avLst/>
            </a:prstGeom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1375" y="2292259"/>
              <a:ext cx="417512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Imagen 8" descr="C:\Documents and Settings\2206021\Configuración local\Temp\Rar$DI00.047\num_2.pn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7514" y="3400217"/>
              <a:ext cx="400050" cy="400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Imagen 9" descr="C:\Documents and Settings\2206021\Configuración local\Temp\Rar$DI29.016\num_3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5530" y="1195767"/>
              <a:ext cx="426078" cy="38033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Cerrar llave 10"/>
            <p:cNvSpPr/>
            <p:nvPr/>
          </p:nvSpPr>
          <p:spPr>
            <a:xfrm>
              <a:off x="3778370" y="2157606"/>
              <a:ext cx="143005" cy="669567"/>
            </a:xfrm>
            <a:prstGeom prst="rightBrac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12" name="16 Conector recto de flecha"/>
            <p:cNvCxnSpPr/>
            <p:nvPr/>
          </p:nvCxnSpPr>
          <p:spPr>
            <a:xfrm flipV="1">
              <a:off x="2518071" y="3092033"/>
              <a:ext cx="1" cy="305621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3" name="16 Conector recto de flecha"/>
            <p:cNvCxnSpPr/>
            <p:nvPr/>
          </p:nvCxnSpPr>
          <p:spPr>
            <a:xfrm>
              <a:off x="7078569" y="1568462"/>
              <a:ext cx="1" cy="339229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3263601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30311" y="224294"/>
            <a:ext cx="2804932" cy="784786"/>
          </a:xfrm>
        </p:spPr>
        <p:txBody>
          <a:bodyPr>
            <a:normAutofit/>
          </a:bodyPr>
          <a:lstStyle/>
          <a:p>
            <a:r>
              <a:rPr lang="es-MX" sz="2700" dirty="0">
                <a:solidFill>
                  <a:srgbClr val="1F497D"/>
                </a:solidFill>
                <a:ea typeface="MS Mincho"/>
                <a:cs typeface="Times New Roman"/>
              </a:rPr>
              <a:t> </a:t>
            </a:r>
            <a:r>
              <a:rPr lang="es-MX" sz="2700" b="0" dirty="0"/>
              <a:t/>
            </a:r>
            <a:br>
              <a:rPr lang="es-MX" sz="2700" b="0" dirty="0"/>
            </a:br>
            <a:r>
              <a:rPr lang="es-MX" sz="2400" dirty="0">
                <a:solidFill>
                  <a:srgbClr val="1F497D"/>
                </a:solidFill>
                <a:ea typeface="MS Mincho"/>
                <a:cs typeface="Times New Roman"/>
              </a:rPr>
              <a:t>3. Filtros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1"/>
          </p:nvPr>
        </p:nvSpPr>
        <p:spPr>
          <a:xfrm>
            <a:off x="254601" y="4260480"/>
            <a:ext cx="8780158" cy="1026744"/>
          </a:xfrm>
        </p:spPr>
        <p:txBody>
          <a:bodyPr/>
          <a:lstStyle/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-ES" sz="1200" dirty="0" smtClean="0">
                <a:cs typeface="Arial" panose="020B0604020202020204" pitchFamily="34" charset="0"/>
              </a:rPr>
              <a:t>En caso de existir una nueva versión de la aplicación se cerrará automáticamente, teniendo que regresar a </a:t>
            </a:r>
            <a:r>
              <a:rPr lang="es-MX" sz="1200" u="sng" dirty="0">
                <a:hlinkClick r:id="rId2"/>
              </a:rPr>
              <a:t>www.siiau.udg.mx</a:t>
            </a:r>
            <a:r>
              <a:rPr lang="es-ES" sz="1200" dirty="0" smtClean="0">
                <a:cs typeface="Arial" panose="020B0604020202020204" pitchFamily="34" charset="0"/>
              </a:rPr>
              <a:t> para volver a descargar la aplicación.</a:t>
            </a: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-ES" sz="1200" dirty="0" smtClean="0">
                <a:cs typeface="Arial" panose="020B0604020202020204" pitchFamily="34" charset="0"/>
              </a:rPr>
              <a:t>Podrás realizar búsqueda de aspirantes por diferentes parámetros, exclusivamente del centro donde estas adscrito.</a:t>
            </a: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-ES" sz="1200" dirty="0" smtClean="0">
                <a:cs typeface="Arial" panose="020B0604020202020204" pitchFamily="34" charset="0"/>
              </a:rPr>
              <a:t> En el </a:t>
            </a:r>
            <a:r>
              <a:rPr lang="es-ES" sz="1200" dirty="0">
                <a:cs typeface="Arial" panose="020B0604020202020204" pitchFamily="34" charset="0"/>
              </a:rPr>
              <a:t>botón </a:t>
            </a:r>
            <a:r>
              <a:rPr lang="es-ES" sz="1200" dirty="0" smtClean="0">
                <a:cs typeface="Arial" panose="020B0604020202020204" pitchFamily="34" charset="0"/>
              </a:rPr>
              <a:t>de </a:t>
            </a:r>
            <a:r>
              <a:rPr lang="es-ES" sz="1200" b="1" dirty="0" smtClean="0">
                <a:cs typeface="Arial" panose="020B0604020202020204" pitchFamily="34" charset="0"/>
              </a:rPr>
              <a:t>“limpiar” </a:t>
            </a:r>
            <a:r>
              <a:rPr lang="es-ES" sz="1200" dirty="0" smtClean="0">
                <a:cs typeface="Arial" panose="020B0604020202020204" pitchFamily="34" charset="0"/>
              </a:rPr>
              <a:t>se reiniciará </a:t>
            </a:r>
            <a:r>
              <a:rPr lang="es-ES" sz="1200" dirty="0">
                <a:cs typeface="Arial" panose="020B0604020202020204" pitchFamily="34" charset="0"/>
              </a:rPr>
              <a:t>las entradas de texto y de ciclo para hacer un filtrado más ágil.</a:t>
            </a:r>
            <a:endParaRPr lang="es-MX" sz="1200" dirty="0">
              <a:cs typeface="Arial" panose="020B0604020202020204" pitchFamily="34" charset="0"/>
            </a:endParaRPr>
          </a:p>
          <a:p>
            <a:r>
              <a:rPr lang="es-MX" dirty="0"/>
              <a:t/>
            </a:r>
            <a:br>
              <a:rPr lang="es-MX" dirty="0"/>
            </a:br>
            <a:r>
              <a:rPr lang="en-US" b="1" dirty="0"/>
              <a:t/>
            </a:r>
            <a:br>
              <a:rPr lang="en-US" b="1" dirty="0"/>
            </a:br>
            <a:endParaRPr lang="es-MX" b="1" dirty="0"/>
          </a:p>
        </p:txBody>
      </p:sp>
      <p:grpSp>
        <p:nvGrpSpPr>
          <p:cNvPr id="11" name="Grupo 10"/>
          <p:cNvGrpSpPr/>
          <p:nvPr/>
        </p:nvGrpSpPr>
        <p:grpSpPr>
          <a:xfrm>
            <a:off x="444350" y="1010752"/>
            <a:ext cx="8317459" cy="2954677"/>
            <a:chOff x="444350" y="1010752"/>
            <a:chExt cx="8317459" cy="2954677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49" t="35244" r="10998" b="22088"/>
            <a:stretch/>
          </p:blipFill>
          <p:spPr>
            <a:xfrm>
              <a:off x="444350" y="1010752"/>
              <a:ext cx="2329133" cy="1102965"/>
            </a:xfrm>
            <a:prstGeom prst="rect">
              <a:avLst/>
            </a:prstGeom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6763" y="1435040"/>
              <a:ext cx="417512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Imagen 13" descr="C:\Documents and Settings\2206021\Configuración local\Temp\Rar$DI00.047\num_2.pn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7816" y="1124369"/>
              <a:ext cx="400050" cy="40005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9" name="16 Conector recto de flecha"/>
            <p:cNvCxnSpPr/>
            <p:nvPr/>
          </p:nvCxnSpPr>
          <p:spPr>
            <a:xfrm flipH="1">
              <a:off x="2773483" y="1625285"/>
              <a:ext cx="400532" cy="1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60703" y="1837764"/>
              <a:ext cx="6001106" cy="2127665"/>
            </a:xfrm>
            <a:prstGeom prst="rect">
              <a:avLst/>
            </a:prstGeom>
          </p:spPr>
        </p:pic>
        <p:cxnSp>
          <p:nvCxnSpPr>
            <p:cNvPr id="20" name="16 Conector recto de flecha"/>
            <p:cNvCxnSpPr>
              <a:stCxn id="14" idx="2"/>
            </p:cNvCxnSpPr>
            <p:nvPr/>
          </p:nvCxnSpPr>
          <p:spPr>
            <a:xfrm>
              <a:off x="5827841" y="1524419"/>
              <a:ext cx="2940" cy="450425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pic>
        <p:nvPicPr>
          <p:cNvPr id="12" name="Imagen 11" descr="C:\Documents and Settings\2206021\Configuración local\Temp\Rar$DI29.016\num_3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786" y="1095925"/>
            <a:ext cx="426078" cy="38033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16 Conector recto de flecha"/>
          <p:cNvCxnSpPr>
            <a:stCxn id="12" idx="2"/>
          </p:cNvCxnSpPr>
          <p:nvPr/>
        </p:nvCxnSpPr>
        <p:spPr>
          <a:xfrm flipH="1">
            <a:off x="6147303" y="1476256"/>
            <a:ext cx="1016522" cy="1425340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816529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30312" y="565335"/>
            <a:ext cx="3331138" cy="357691"/>
          </a:xfrm>
        </p:spPr>
        <p:txBody>
          <a:bodyPr>
            <a:normAutofit fontScale="90000"/>
          </a:bodyPr>
          <a:lstStyle/>
          <a:p>
            <a:r>
              <a:rPr lang="es-ES" sz="2700" dirty="0" smtClean="0">
                <a:solidFill>
                  <a:srgbClr val="1F497D"/>
                </a:solidFill>
                <a:ea typeface="MS Mincho"/>
                <a:cs typeface="Times New Roman"/>
              </a:rPr>
              <a:t> </a:t>
            </a:r>
            <a:r>
              <a:rPr lang="es-ES" sz="2700" dirty="0">
                <a:solidFill>
                  <a:srgbClr val="1F497D"/>
                </a:solidFill>
                <a:ea typeface="MS Mincho"/>
                <a:cs typeface="Times New Roman"/>
                <a:sym typeface="Arial"/>
              </a:rPr>
              <a:t>Continuación….</a:t>
            </a:r>
            <a:r>
              <a:rPr lang="es-MX" sz="2400" b="0" dirty="0"/>
              <a:t/>
            </a:r>
            <a:br>
              <a:rPr lang="es-MX" sz="2400" b="0" dirty="0"/>
            </a:br>
            <a:r>
              <a:rPr lang="es-MX" sz="2400" dirty="0"/>
              <a:t/>
            </a:r>
            <a:br>
              <a:rPr lang="es-MX" sz="2400" dirty="0"/>
            </a:br>
            <a:endParaRPr lang="es-MX" sz="2400" dirty="0"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1"/>
          </p:nvPr>
        </p:nvSpPr>
        <p:spPr>
          <a:xfrm>
            <a:off x="224118" y="4169578"/>
            <a:ext cx="8780158" cy="894128"/>
          </a:xfrm>
        </p:spPr>
        <p:txBody>
          <a:bodyPr/>
          <a:lstStyle/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-MX" dirty="0" smtClean="0">
                <a:cs typeface="Arial" panose="020B0604020202020204" pitchFamily="34" charset="0"/>
                <a:sym typeface="Arial"/>
              </a:rPr>
              <a:t>Podrás buscar por nombre, pero se  recomienda que ingreses el ciclo.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-ES" dirty="0" smtClean="0">
                <a:cs typeface="Arial" panose="020B0604020202020204" pitchFamily="34" charset="0"/>
                <a:sym typeface="Arial"/>
              </a:rPr>
              <a:t>En la búsqueda por aspirante, los que tengan  cita a examen se les podrá imprimir su ficha.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None/>
            </a:pPr>
            <a:endParaRPr lang="es-ES" sz="1200" b="1" dirty="0" smtClean="0">
              <a:cs typeface="Arial" panose="020B0604020202020204" pitchFamily="34" charset="0"/>
              <a:sym typeface="Arial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es-ES" sz="1200" b="1" dirty="0" smtClean="0">
                <a:cs typeface="Arial" panose="020B0604020202020204" pitchFamily="34" charset="0"/>
                <a:sym typeface="Arial"/>
              </a:rPr>
              <a:t>Nota: Si no tiene pago o cita a Foto, Firma y Huella no es apto para generar cita a examen. </a:t>
            </a:r>
            <a:endParaRPr lang="es-MX" sz="1200" b="1" dirty="0">
              <a:cs typeface="Arial" panose="020B0604020202020204" pitchFamily="34" charset="0"/>
            </a:endParaRPr>
          </a:p>
          <a:p>
            <a:r>
              <a:rPr lang="es-MX" dirty="0"/>
              <a:t/>
            </a:r>
            <a:br>
              <a:rPr lang="es-MX" dirty="0"/>
            </a:br>
            <a:endParaRPr lang="es-MX" b="1" dirty="0"/>
          </a:p>
        </p:txBody>
      </p:sp>
      <p:sp>
        <p:nvSpPr>
          <p:cNvPr id="5" name="Rectángulo 4"/>
          <p:cNvSpPr/>
          <p:nvPr/>
        </p:nvSpPr>
        <p:spPr>
          <a:xfrm>
            <a:off x="4453217" y="238708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 </a:t>
            </a:r>
            <a:endParaRPr lang="es-MX" dirty="0" smtClean="0"/>
          </a:p>
        </p:txBody>
      </p:sp>
      <p:grpSp>
        <p:nvGrpSpPr>
          <p:cNvPr id="7" name="Grupo 6"/>
          <p:cNvGrpSpPr/>
          <p:nvPr/>
        </p:nvGrpSpPr>
        <p:grpSpPr>
          <a:xfrm>
            <a:off x="298507" y="1117562"/>
            <a:ext cx="8471886" cy="2734476"/>
            <a:chOff x="298507" y="1117562"/>
            <a:chExt cx="8471886" cy="2734476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606" y="3434526"/>
              <a:ext cx="417512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Imagen 20" descr="C:\Documents and Settings\2206021\Configuración local\Temp\Rar$DI00.047\num_2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010" y="1451331"/>
              <a:ext cx="400050" cy="40005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3" name="16 Conector recto de flecha"/>
            <p:cNvCxnSpPr/>
            <p:nvPr/>
          </p:nvCxnSpPr>
          <p:spPr>
            <a:xfrm flipV="1">
              <a:off x="2019361" y="3062098"/>
              <a:ext cx="1" cy="379528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8507" y="1117562"/>
              <a:ext cx="3859221" cy="1944536"/>
            </a:xfrm>
            <a:prstGeom prst="rect">
              <a:avLst/>
            </a:prstGeom>
          </p:spPr>
        </p:pic>
        <p:cxnSp>
          <p:nvCxnSpPr>
            <p:cNvPr id="22" name="16 Conector recto de flecha"/>
            <p:cNvCxnSpPr>
              <a:stCxn id="21" idx="2"/>
            </p:cNvCxnSpPr>
            <p:nvPr/>
          </p:nvCxnSpPr>
          <p:spPr>
            <a:xfrm>
              <a:off x="6264035" y="1851381"/>
              <a:ext cx="0" cy="212809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33574" y="2185149"/>
              <a:ext cx="5136819" cy="1589058"/>
            </a:xfrm>
            <a:prstGeom prst="rect">
              <a:avLst/>
            </a:prstGeom>
          </p:spPr>
        </p:pic>
        <p:cxnSp>
          <p:nvCxnSpPr>
            <p:cNvPr id="15" name="16 Conector recto de flecha"/>
            <p:cNvCxnSpPr>
              <a:stCxn id="21" idx="2"/>
            </p:cNvCxnSpPr>
            <p:nvPr/>
          </p:nvCxnSpPr>
          <p:spPr>
            <a:xfrm>
              <a:off x="6264035" y="1851381"/>
              <a:ext cx="2171323" cy="1761779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4190370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11"/>
          </p:nvPr>
        </p:nvSpPr>
        <p:spPr>
          <a:xfrm>
            <a:off x="207529" y="4061180"/>
            <a:ext cx="8787782" cy="990654"/>
          </a:xfrm>
        </p:spPr>
        <p:txBody>
          <a:bodyPr/>
          <a:lstStyle/>
          <a:p>
            <a:r>
              <a:rPr lang="es-ES" sz="1300" dirty="0" smtClean="0"/>
              <a:t>1) Se recomienda poner nombres completos junto con el ciclo,  ya que solo aparecen 10 aspirantes por ventana y el tiempo de espera se reduce.</a:t>
            </a:r>
          </a:p>
          <a:p>
            <a:r>
              <a:rPr lang="es-ES" sz="1300" dirty="0" smtClean="0"/>
              <a:t>2</a:t>
            </a:r>
            <a:r>
              <a:rPr lang="es-ES" sz="1300" dirty="0"/>
              <a:t>) Selecciona el aspirante deseado, dando clic en su registro para acceder a la ventana de información del aspirante y proceder a la captura de la Foto, Firma y Huella</a:t>
            </a:r>
            <a:r>
              <a:rPr lang="es-ES" sz="1300" dirty="0" smtClean="0"/>
              <a:t>. </a:t>
            </a:r>
            <a:endParaRPr lang="es-MX" sz="1300" dirty="0"/>
          </a:p>
        </p:txBody>
      </p:sp>
      <p:sp>
        <p:nvSpPr>
          <p:cNvPr id="4" name="CuadroTexto 3"/>
          <p:cNvSpPr txBox="1"/>
          <p:nvPr/>
        </p:nvSpPr>
        <p:spPr>
          <a:xfrm>
            <a:off x="591523" y="631263"/>
            <a:ext cx="65385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s-MX" sz="2400" b="1" spc="-35" dirty="0">
                <a:solidFill>
                  <a:srgbClr val="1F497D"/>
                </a:solidFill>
                <a:latin typeface="+mj-lt"/>
                <a:ea typeface="MS Mincho"/>
                <a:cs typeface="Times New Roman"/>
              </a:rPr>
              <a:t>Continuación…..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grpSp>
        <p:nvGrpSpPr>
          <p:cNvPr id="15" name="Grupo 14"/>
          <p:cNvGrpSpPr/>
          <p:nvPr/>
        </p:nvGrpSpPr>
        <p:grpSpPr>
          <a:xfrm>
            <a:off x="410479" y="755235"/>
            <a:ext cx="7874721" cy="3161815"/>
            <a:chOff x="365214" y="755235"/>
            <a:chExt cx="7874721" cy="3161815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57603" y="1387913"/>
              <a:ext cx="3482332" cy="2385006"/>
            </a:xfrm>
            <a:prstGeom prst="rect">
              <a:avLst/>
            </a:prstGeom>
          </p:spPr>
        </p:pic>
        <p:cxnSp>
          <p:nvCxnSpPr>
            <p:cNvPr id="13" name="21 Conector recto de flecha"/>
            <p:cNvCxnSpPr/>
            <p:nvPr/>
          </p:nvCxnSpPr>
          <p:spPr>
            <a:xfrm flipV="1">
              <a:off x="2588892" y="3324020"/>
              <a:ext cx="0" cy="245365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0136" y="3499538"/>
              <a:ext cx="417512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Imagen 11" descr="C:\Documents and Settings\2206021\Configuración local\Temp\Rar$DI00.047\num_2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8769" y="755235"/>
              <a:ext cx="400050" cy="40005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4" name="21 Conector recto de flecha"/>
            <p:cNvCxnSpPr>
              <a:stCxn id="12" idx="2"/>
            </p:cNvCxnSpPr>
            <p:nvPr/>
          </p:nvCxnSpPr>
          <p:spPr>
            <a:xfrm>
              <a:off x="6698794" y="1155285"/>
              <a:ext cx="0" cy="193827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5214" y="1135212"/>
              <a:ext cx="4223889" cy="20606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93786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11"/>
          </p:nvPr>
        </p:nvSpPr>
        <p:spPr>
          <a:xfrm>
            <a:off x="207529" y="3785725"/>
            <a:ext cx="8787782" cy="1474338"/>
          </a:xfrm>
        </p:spPr>
        <p:txBody>
          <a:bodyPr/>
          <a:lstStyle/>
          <a:p>
            <a:r>
              <a:rPr lang="es-MX" sz="1300" dirty="0" smtClean="0"/>
              <a:t>1) Al </a:t>
            </a:r>
            <a:r>
              <a:rPr lang="es-MX" sz="1300" dirty="0"/>
              <a:t>presionar captura de </a:t>
            </a:r>
            <a:r>
              <a:rPr lang="es-MX" sz="1300" dirty="0" smtClean="0"/>
              <a:t>foto, la aplicación proporciona una ventana con un botón de captura para congelar la imagen, un botón de reanudar en caso de que la foto tomada no fuera la deseada, y otro botón de guardar, para cerrar la ventana y colocar la imagen final para ser pre visualizada, en caso de que la foto tomada no fuera la deseada. </a:t>
            </a:r>
            <a:endParaRPr lang="es-MX" sz="1300" dirty="0"/>
          </a:p>
          <a:p>
            <a:r>
              <a:rPr lang="es-MX" sz="1300" dirty="0"/>
              <a:t> </a:t>
            </a:r>
            <a:r>
              <a:rPr lang="es-MX" sz="1300" dirty="0" smtClean="0"/>
              <a:t>2) La </a:t>
            </a:r>
            <a:r>
              <a:rPr lang="es-MX" sz="1300" dirty="0"/>
              <a:t>aplicación te proporciona un recuadro </a:t>
            </a:r>
            <a:r>
              <a:rPr lang="es-MX" sz="1300" dirty="0" smtClean="0"/>
              <a:t>rojo de reconocimiento facial en tiempo real y al capturar,  ese segmento de </a:t>
            </a:r>
            <a:r>
              <a:rPr lang="es-MX" sz="1300" dirty="0"/>
              <a:t>la fotografía es apta para ser guardada. De lo contrario da clic en </a:t>
            </a:r>
            <a:r>
              <a:rPr lang="es-MX" sz="1300" dirty="0" smtClean="0"/>
              <a:t>reanudar. Coloca un fondo blanco para evitar enfoques no deseados y al aspirante a 1.5 metros de  distancia de la cámara.</a:t>
            </a:r>
            <a:r>
              <a:rPr lang="es-MX" dirty="0"/>
              <a:t/>
            </a:r>
            <a:br>
              <a:rPr lang="es-MX" dirty="0"/>
            </a:br>
            <a:r>
              <a:rPr lang="es-MX" dirty="0"/>
              <a:t/>
            </a:r>
            <a:br>
              <a:rPr lang="es-MX" dirty="0"/>
            </a:br>
            <a:r>
              <a:rPr lang="es-MX" dirty="0" smtClean="0"/>
              <a:t> </a:t>
            </a:r>
            <a:endParaRPr lang="es-MX" dirty="0"/>
          </a:p>
          <a:p>
            <a:endParaRPr lang="es-MX" dirty="0"/>
          </a:p>
        </p:txBody>
      </p:sp>
      <p:sp>
        <p:nvSpPr>
          <p:cNvPr id="39" name="CuadroTexto 38"/>
          <p:cNvSpPr txBox="1"/>
          <p:nvPr/>
        </p:nvSpPr>
        <p:spPr>
          <a:xfrm>
            <a:off x="491936" y="552586"/>
            <a:ext cx="1837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s-MX" sz="2400" b="1" spc="-35" dirty="0">
                <a:solidFill>
                  <a:srgbClr val="1F497D"/>
                </a:solidFill>
                <a:latin typeface="+mj-lt"/>
                <a:ea typeface="MS Mincho"/>
                <a:cs typeface="Times New Roman"/>
              </a:rPr>
              <a:t>4. Fotografía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1147459" y="389533"/>
            <a:ext cx="7076105" cy="3420598"/>
            <a:chOff x="1102194" y="416692"/>
            <a:chExt cx="7076105" cy="3420598"/>
          </a:xfrm>
        </p:grpSpPr>
        <p:pic>
          <p:nvPicPr>
            <p:cNvPr id="16" name="Imagen 15" descr="C:\Documents and Settings\2206021\Configuración local\Temp\Rar$DI00.047\num_2.pn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4930" y="416692"/>
              <a:ext cx="400050" cy="400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9507" y="639906"/>
              <a:ext cx="417512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2194" y="1100585"/>
              <a:ext cx="3138423" cy="2736705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24391" y="956810"/>
              <a:ext cx="3153908" cy="2828915"/>
            </a:xfrm>
            <a:prstGeom prst="rect">
              <a:avLst/>
            </a:prstGeom>
          </p:spPr>
        </p:pic>
        <p:cxnSp>
          <p:nvCxnSpPr>
            <p:cNvPr id="20" name="21 Conector recto de flecha"/>
            <p:cNvCxnSpPr>
              <a:stCxn id="13" idx="2"/>
            </p:cNvCxnSpPr>
            <p:nvPr/>
          </p:nvCxnSpPr>
          <p:spPr>
            <a:xfrm>
              <a:off x="2738263" y="1057418"/>
              <a:ext cx="0" cy="574306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7" name="21 Conector recto de flecha"/>
            <p:cNvCxnSpPr/>
            <p:nvPr/>
          </p:nvCxnSpPr>
          <p:spPr>
            <a:xfrm>
              <a:off x="6694955" y="816742"/>
              <a:ext cx="0" cy="563488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165528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4139" y="530834"/>
            <a:ext cx="2917070" cy="487088"/>
          </a:xfrm>
        </p:spPr>
        <p:txBody>
          <a:bodyPr>
            <a:normAutofit fontScale="90000"/>
          </a:bodyPr>
          <a:lstStyle/>
          <a:p>
            <a:r>
              <a:rPr lang="es-MX" sz="2700" dirty="0">
                <a:solidFill>
                  <a:srgbClr val="1F497D"/>
                </a:solidFill>
                <a:ea typeface="MS Mincho"/>
                <a:cs typeface="Times New Roman"/>
              </a:rPr>
              <a:t>Continuación…. </a:t>
            </a:r>
            <a:r>
              <a:rPr lang="es-MX" b="0" dirty="0"/>
              <a:t/>
            </a:r>
            <a:br>
              <a:rPr lang="es-MX" b="0" dirty="0"/>
            </a:b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1"/>
          </p:nvPr>
        </p:nvSpPr>
        <p:spPr>
          <a:xfrm>
            <a:off x="207529" y="4313208"/>
            <a:ext cx="8787782" cy="714044"/>
          </a:xfrm>
        </p:spPr>
        <p:txBody>
          <a:bodyPr/>
          <a:lstStyle/>
          <a:p>
            <a:r>
              <a:rPr lang="es-MX" dirty="0" smtClean="0"/>
              <a:t>1) El contenido del recuadro rojo, aparece como foto al presionar la ventana de “guardar”.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1316577" y="651850"/>
            <a:ext cx="5883676" cy="3539905"/>
            <a:chOff x="1316577" y="651850"/>
            <a:chExt cx="5883676" cy="3539905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6577" y="2469670"/>
              <a:ext cx="417512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2" name="21 Conector recto de flecha"/>
            <p:cNvCxnSpPr/>
            <p:nvPr/>
          </p:nvCxnSpPr>
          <p:spPr>
            <a:xfrm>
              <a:off x="1734089" y="2664573"/>
              <a:ext cx="60229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635" y="651850"/>
              <a:ext cx="4776618" cy="3539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7301766"/>
      </p:ext>
    </p:extLst>
  </p:cSld>
  <p:clrMapOvr>
    <a:masterClrMapping/>
  </p:clrMapOvr>
</p:sld>
</file>

<file path=ppt/theme/theme1.xml><?xml version="1.0" encoding="utf-8"?>
<a:theme xmlns:a="http://schemas.openxmlformats.org/drawingml/2006/main" name="Guía Rápida CGTI_2018">
  <a:themeElements>
    <a:clrScheme name="Retrospección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ción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_CGTI_2017_v1.potx" id="{86FF727D-BE1B-481F-AA81-C5B2484AAAB9}" vid="{A3DC8B44-19BC-41C4-BB48-E8D1D6861E38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_CGTI_2017_v1.potx" id="{86FF727D-BE1B-481F-AA81-C5B2484AAAB9}" vid="{0AEA7E10-4638-4401-AE78-6292030E0D57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22927</TotalTime>
  <Words>817</Words>
  <Application>Microsoft Office PowerPoint</Application>
  <PresentationFormat>Presentación en pantalla (16:9)</PresentationFormat>
  <Paragraphs>67</Paragraphs>
  <Slides>15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15</vt:i4>
      </vt:variant>
    </vt:vector>
  </HeadingPairs>
  <TitlesOfParts>
    <vt:vector size="22" baseType="lpstr">
      <vt:lpstr>MS Mincho</vt:lpstr>
      <vt:lpstr>Arial</vt:lpstr>
      <vt:lpstr>Calibri</vt:lpstr>
      <vt:lpstr>Calibri Light</vt:lpstr>
      <vt:lpstr>Times New Roman</vt:lpstr>
      <vt:lpstr>Guía Rápida CGTI_2018</vt:lpstr>
      <vt:lpstr>Diseño personalizado</vt:lpstr>
      <vt:lpstr>Guía para uso de aplicación de captura de foto, firma y huella</vt:lpstr>
      <vt:lpstr>CONTENIDO TEMÁTICO</vt:lpstr>
      <vt:lpstr>1. Objetivo, requerimientos e ingreso al sistema</vt:lpstr>
      <vt:lpstr>2. Acceso a la aplicación   </vt:lpstr>
      <vt:lpstr>  3. Filtros </vt:lpstr>
      <vt:lpstr> Continuación….  </vt:lpstr>
      <vt:lpstr>Presentación de PowerPoint</vt:lpstr>
      <vt:lpstr>Presentación de PowerPoint</vt:lpstr>
      <vt:lpstr>Continuación….   </vt:lpstr>
      <vt:lpstr>5. Firma</vt:lpstr>
      <vt:lpstr>6. Huella </vt:lpstr>
      <vt:lpstr>7. Validación </vt:lpstr>
      <vt:lpstr>Continuación….</vt:lpstr>
      <vt:lpstr>8. Carga de archivos</vt:lpstr>
      <vt:lpstr>Documento elaborado: CGTI / UDPASG</vt:lpstr>
    </vt:vector>
  </TitlesOfParts>
  <Company>UDG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De León</dc:creator>
  <cp:lastModifiedBy>Morales Fernandez, Ruben</cp:lastModifiedBy>
  <cp:revision>1877</cp:revision>
  <cp:lastPrinted>2019-12-05T14:52:14Z</cp:lastPrinted>
  <dcterms:created xsi:type="dcterms:W3CDTF">2015-02-06T14:26:22Z</dcterms:created>
  <dcterms:modified xsi:type="dcterms:W3CDTF">2019-12-05T21:44:48Z</dcterms:modified>
</cp:coreProperties>
</file>